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C4F9-5EE7-47B7-B965-368EB53A4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700" y="1181099"/>
            <a:ext cx="6864724" cy="3581399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A4A1F1-374F-4FC8-89F7-83065EA4F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5075227"/>
            <a:ext cx="6864724" cy="868374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5CB5F-AE9B-4C02-B16F-C462CAFC1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4B1CC-830B-4695-B174-D9E9100A8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CD43F-E516-4123-A6D8-DB72C3CC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35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8C0AF-44D0-4830-AF13-49B8522BE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1B4D8C-6045-47B3-9A0C-F2215A904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9A9F1-F398-416A-A8C0-0A36D838D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7F801-C9FB-4A34-8386-BA9FBACCB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05176-F6E9-4997-8355-74F2A4560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6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EBC807-13E1-4F3F-83FA-FD9BD24F3B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86520" y="647699"/>
            <a:ext cx="2291080" cy="52959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7E2EAA-155E-482E-A2B8-547653B25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52371" y="647699"/>
            <a:ext cx="8120789" cy="52959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A4BDC-BDD0-417D-AF7C-516EE556D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663EC-23F9-4202-80F3-F8E550884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8402D-7367-485B-AEA6-5AB2B8209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61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FF197-4D72-4945-8068-57D52018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81FA8-039D-4BAF-8AAB-7B6616AFE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7357F-46A1-493A-A5E4-1D7FAE5B9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277BC-26F9-4B14-A2DC-C7575C5A6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BC3FF-EE25-45FB-A7A8-AAA522F70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030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596BE-9AF9-4E97-9204-5B672D797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362200"/>
            <a:ext cx="7696200" cy="24003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DF98A-E8AE-4443-9A8C-CB35DEB2C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5067300"/>
            <a:ext cx="7696200" cy="8763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7114B-35CB-40C5-BCC8-C5039524F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AA324-982E-42C4-8002-5F236877C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01596-9353-4C1A-972E-6522F2B42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709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F0BC9-7469-437A-B92B-0A2627E4B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7D887-595C-4649-AF8E-E78307000D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825625"/>
            <a:ext cx="49911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9FE29C-ED37-4DD9-949F-002434261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400" y="1825625"/>
            <a:ext cx="5029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6AA34-8CC0-4E5B-8396-0AC756331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DF7398-73FE-4D27-AFF9-91BEBFED3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700880-10EE-4115-8BBB-13DDF270D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25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F3C9B-D20D-43FA-BA18-D50F86A91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647699"/>
            <a:ext cx="10625229" cy="11506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2F00A-F4EE-40FC-9325-373840422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863" y="1879599"/>
            <a:ext cx="5157787" cy="675641"/>
          </a:xfrm>
        </p:spPr>
        <p:txBody>
          <a:bodyPr anchor="b">
            <a:no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75DD90-A306-4A8B-A54C-8033B7F7F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863" y="2560955"/>
            <a:ext cx="5157787" cy="3649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40E0AA-F8F8-4862-B27B-50FAF2F34D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412" y="1879599"/>
            <a:ext cx="5183188" cy="675641"/>
          </a:xfrm>
        </p:spPr>
        <p:txBody>
          <a:bodyPr anchor="b">
            <a:no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FEBDD6-EDA1-4CE7-9DDC-9D977E12DD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412" y="2560955"/>
            <a:ext cx="5183188" cy="3649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044487-D350-4434-A5C7-A96942FFC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89DC43-E591-42BF-82EE-E4887E4BC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8CD421-2D00-41DD-A393-4739E389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22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9A8B-0FAF-431C-9657-9003FA037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BBA2A1-331D-40F8-867B-CE1501136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995C1-5121-47B6-AC6D-F60C0FF66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DBE022-9B54-431C-80D5-5D8F2AFCB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47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15B6E5-6347-41F6-85FC-3BF3652D1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6A93F6-45F8-4453-B5DC-B2F3D5D0B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364E1-213B-4AF0-80D7-8101EFD5E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10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90B5D-E76D-4797-AD77-15625D675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2" y="647700"/>
            <a:ext cx="4119654" cy="17145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44D8D-C9CF-43B2-905D-2368B17A5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0188" y="914400"/>
            <a:ext cx="5737412" cy="50291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4BF0C-D14C-46D7-ACDD-1885DDD88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372" y="2697479"/>
            <a:ext cx="4119654" cy="32461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FD7D8D-72E7-4ABD-BB87-80BB49003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9C1CE-C8CE-4364-A021-ADC2D6472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E6FA33-09EF-495A-853E-63750CA37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9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023E-952E-40DF-A101-74D22789D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2" y="647700"/>
            <a:ext cx="4119654" cy="17145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1E98DD-BF5D-4CCA-8C66-F2A6CE1127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86400" y="914400"/>
            <a:ext cx="5791200" cy="50291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C22A6-F2C2-4A88-BEE5-2D6CEB520E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372" y="2697480"/>
            <a:ext cx="4119654" cy="31715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1F755-C7AF-4C50-8CA8-828612A76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DE175-E818-477C-A3F6-7DD65C126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D0B8E3-DB91-440B-818F-71E4248BB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099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5EB7D6-B8CB-49E3-874F-2255BEE82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647700"/>
            <a:ext cx="10625229" cy="11470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EEAC5-A8AB-4FE8-A270-D70F7DED4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2371" y="2095500"/>
            <a:ext cx="10620855" cy="384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6506C-52BF-4C05-AD31-7C08B80151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2371" y="6332538"/>
            <a:ext cx="3006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spc="100" baseline="0">
                <a:solidFill>
                  <a:schemeClr val="tx1"/>
                </a:solidFill>
              </a:defRPr>
            </a:lvl1pPr>
          </a:lstStyle>
          <a:p>
            <a:fld id="{D341B595-366B-43E2-A22E-EA6A78C03F0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34630-6C67-4A40-A499-CB025B2438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34169" y="6332538"/>
            <a:ext cx="35054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4E14B-0EE8-4015-809C-DD36B5459B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4747" y="6332538"/>
            <a:ext cx="5398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spc="100" baseline="0">
                <a:solidFill>
                  <a:schemeClr val="tx1"/>
                </a:solidFill>
              </a:defRPr>
            </a:lvl1pPr>
          </a:lstStyle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10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3600" kern="1200" cap="all" spc="300" baseline="0">
          <a:solidFill>
            <a:srgbClr val="FFFFFF"/>
          </a:solidFill>
          <a:highlight>
            <a:srgbClr val="000000"/>
          </a:highligh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Stocastice/cooperare_concurenta.py" TargetMode="External"/><Relationship Id="rId2" Type="http://schemas.openxmlformats.org/officeDocument/2006/relationships/hyperlink" Target="Stocastice/cooperare_concurenta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Stocastice/jocuri-evolutive.py" TargetMode="External"/><Relationship Id="rId2" Type="http://schemas.openxmlformats.org/officeDocument/2006/relationships/hyperlink" Target="Stocastice/Jocuri-evolutive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tematice_statistice/RegresieLiniara/Estimare_coeficienti_regresie.pdf" TargetMode="External"/><Relationship Id="rId2" Type="http://schemas.openxmlformats.org/officeDocument/2006/relationships/hyperlink" Target="Matematice_statistice/RegresieLiniara/Anieducatie_venituri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tematice_statistice/RegresieLiniara/aniedven.py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tematice_statistice/RegresieLogistica/anied_probang.py" TargetMode="External"/><Relationship Id="rId2" Type="http://schemas.openxmlformats.org/officeDocument/2006/relationships/hyperlink" Target="Matematice_statistice/RegresieLogistica/ProbAngajare_anieducati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tematice_statistice/EcuatiiStructurale/satisfvietii_factori.py" TargetMode="External"/><Relationship Id="rId2" Type="http://schemas.openxmlformats.org/officeDocument/2006/relationships/hyperlink" Target="Matematice_statistice/EcuatiiStructurale/Satisfactiavietii_factori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Stocastice/sir_seir.py" TargetMode="External"/><Relationship Id="rId2" Type="http://schemas.openxmlformats.org/officeDocument/2006/relationships/hyperlink" Target="Stocastice/SIR_SEIR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Stocastice/birth-death.py" TargetMode="External"/><Relationship Id="rId2" Type="http://schemas.openxmlformats.org/officeDocument/2006/relationships/hyperlink" Target="Stocastice/Birth-Death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Stocastice/random-walk.py" TargetMode="External"/><Relationship Id="rId2" Type="http://schemas.openxmlformats.org/officeDocument/2006/relationships/hyperlink" Target="Stocastice/random-walk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Stocastice/branching.py" TargetMode="External"/><Relationship Id="rId2" Type="http://schemas.openxmlformats.org/officeDocument/2006/relationships/hyperlink" Target="Stocastice/Branching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Stocastice/difuzie_inovativa.py" TargetMode="External"/><Relationship Id="rId2" Type="http://schemas.openxmlformats.org/officeDocument/2006/relationships/hyperlink" Target="Stocastice/DifuzieInovatie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676BA4C-E5AE-9F11-7020-A6E6FDD26D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753" b="12192"/>
          <a:stretch/>
        </p:blipFill>
        <p:spPr>
          <a:xfrm>
            <a:off x="-4" y="10"/>
            <a:ext cx="12192000" cy="6857990"/>
          </a:xfrm>
          <a:prstGeom prst="rect">
            <a:avLst/>
          </a:prstGeom>
        </p:spPr>
      </p:pic>
      <p:sp>
        <p:nvSpPr>
          <p:cNvPr id="2" name="Titlu 1">
            <a:extLst>
              <a:ext uri="{FF2B5EF4-FFF2-40B4-BE49-F238E27FC236}">
                <a16:creationId xmlns:a16="http://schemas.microsoft.com/office/drawing/2014/main" id="{81306797-2EAB-246D-9597-C6AE0869D6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2371" y="647700"/>
            <a:ext cx="4291920" cy="3375660"/>
          </a:xfrm>
        </p:spPr>
        <p:txBody>
          <a:bodyPr anchor="t">
            <a:normAutofit/>
          </a:bodyPr>
          <a:lstStyle/>
          <a:p>
            <a:r>
              <a:rPr lang="en-US" sz="3200" dirty="0"/>
              <a:t>MODELAREA PROCESELOR SOCIALE</a:t>
            </a:r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B902459F-049B-5809-B4A6-0DE611747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5075227"/>
            <a:ext cx="5448300" cy="906473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FFFFFF"/>
                </a:solidFill>
                <a:latin typeface="Abadi" panose="020B0604020104020204" pitchFamily="34" charset="0"/>
              </a:rPr>
              <a:t>CURS 4</a:t>
            </a:r>
          </a:p>
          <a:p>
            <a:r>
              <a:rPr lang="en-US" sz="20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MODELE STOCASTICE</a:t>
            </a:r>
            <a:endParaRPr lang="en-US" sz="2000" b="1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348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0A24812-3C22-F682-E2BB-986492D6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015537" cy="643689"/>
          </a:xfrm>
        </p:spPr>
        <p:txBody>
          <a:bodyPr>
            <a:noAutofit/>
          </a:bodyPr>
          <a:lstStyle/>
          <a:p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MODELE DE COOPERARE SI </a:t>
            </a:r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concurenta</a:t>
            </a:r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STOCASTICE</a:t>
            </a:r>
            <a:endParaRPr lang="en-US" sz="2800" dirty="0">
              <a:highlight>
                <a:srgbClr val="000080"/>
              </a:highlight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5C90CFF-0FA9-E403-69B1-826239911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43689"/>
            <a:ext cx="12135852" cy="6214311"/>
          </a:xfrm>
        </p:spPr>
        <p:txBody>
          <a:bodyPr>
            <a:normAutofit/>
          </a:bodyPr>
          <a:lstStyle/>
          <a:p>
            <a:pPr marL="457200" lvl="1" indent="0" algn="l">
              <a:buNone/>
            </a:pP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Modelează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interacțiunile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competitive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cooperative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între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indivizi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sau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grupuri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utilizând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procese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stocastice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pentru a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descrie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dinamica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interacțiunilor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marL="457200" lvl="1" indent="0" algn="l">
              <a:buNone/>
            </a:pPr>
            <a:r>
              <a:rPr lang="en-US" dirty="0" err="1">
                <a:solidFill>
                  <a:srgbClr val="1D2228"/>
                </a:solidFill>
                <a:latin typeface="Helvetica Neue"/>
                <a:hlinkClick r:id="rId2" action="ppaction://hlinkfile"/>
              </a:rPr>
              <a:t>Descriere</a:t>
            </a:r>
            <a:endParaRPr lang="en-US" dirty="0">
              <a:solidFill>
                <a:srgbClr val="1D2228"/>
              </a:solidFill>
              <a:latin typeface="Helvetica Neue"/>
            </a:endParaRP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  <a:hlinkClick r:id="rId3" action="ppaction://hlinkfile"/>
              </a:rPr>
              <a:t>Exemplu</a:t>
            </a:r>
            <a:endParaRPr lang="en-US" b="0" i="0" dirty="0">
              <a:solidFill>
                <a:srgbClr val="1D2228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719644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0A24812-3C22-F682-E2BB-986492D6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90947" cy="643689"/>
          </a:xfrm>
        </p:spPr>
        <p:txBody>
          <a:bodyPr>
            <a:noAutofit/>
          </a:bodyPr>
          <a:lstStyle/>
          <a:p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MODELE DE JOCURI EVOLUTIVE </a:t>
            </a:r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stocastice</a:t>
            </a:r>
            <a:endParaRPr lang="en-US" sz="2800" dirty="0">
              <a:highlight>
                <a:srgbClr val="000080"/>
              </a:highlight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5C90CFF-0FA9-E403-69B1-826239911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43689"/>
            <a:ext cx="12135852" cy="6214311"/>
          </a:xfrm>
        </p:spPr>
        <p:txBody>
          <a:bodyPr>
            <a:normAutofit/>
          </a:bodyPr>
          <a:lstStyle/>
          <a:p>
            <a:pPr marL="457200" lvl="1" indent="0" algn="l">
              <a:buNone/>
            </a:pP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Integrează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teoria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jocurilor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cu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procesele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stocastice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pentru a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studia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evoluția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strategiilor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comportamentale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populații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marL="457200" lvl="1" indent="0" algn="l">
              <a:buNone/>
            </a:pPr>
            <a:r>
              <a:rPr lang="en-US" dirty="0" err="1">
                <a:solidFill>
                  <a:srgbClr val="1D2228"/>
                </a:solidFill>
                <a:latin typeface="Helvetica Neue"/>
                <a:hlinkClick r:id="rId2" action="ppaction://hlinkfile"/>
              </a:rPr>
              <a:t>Descriere</a:t>
            </a:r>
            <a:endParaRPr lang="en-US" dirty="0">
              <a:solidFill>
                <a:srgbClr val="1D2228"/>
              </a:solidFill>
              <a:latin typeface="Helvetica Neue"/>
            </a:endParaRP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  <a:hlinkClick r:id="rId3" action="ppaction://hlinkfile"/>
              </a:rPr>
              <a:t>Exemplu</a:t>
            </a:r>
            <a:endParaRPr lang="en-US" b="0" i="0" dirty="0">
              <a:solidFill>
                <a:srgbClr val="1D2228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313788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0A24812-3C22-F682-E2BB-986492D6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90947" cy="643689"/>
          </a:xfrm>
        </p:spPr>
        <p:txBody>
          <a:bodyPr>
            <a:noAutofit/>
          </a:bodyPr>
          <a:lstStyle/>
          <a:p>
            <a:r>
              <a:rPr lang="en-US" sz="2800" b="1" kern="0" dirty="0" err="1">
                <a:highlight>
                  <a:srgbClr val="00008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ReGRESIA</a:t>
            </a:r>
            <a:r>
              <a:rPr lang="en-US" sz="2800" b="1" kern="0" dirty="0">
                <a:highlight>
                  <a:srgbClr val="00008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LINIARA</a:t>
            </a:r>
            <a:endParaRPr lang="en-US" sz="2800" dirty="0">
              <a:highlight>
                <a:srgbClr val="000080"/>
              </a:highlight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5C90CFF-0FA9-E403-69B1-826239911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43689"/>
            <a:ext cx="12135852" cy="6214311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i="0" dirty="0" err="1">
                <a:solidFill>
                  <a:srgbClr val="1D2228"/>
                </a:solidFill>
                <a:effectLst/>
              </a:rPr>
              <a:t>M</a:t>
            </a:r>
            <a:r>
              <a:rPr lang="en-US" b="0" i="0" dirty="0" err="1">
                <a:solidFill>
                  <a:srgbClr val="1D2228"/>
                </a:solidFill>
                <a:effectLst/>
              </a:rPr>
              <a:t>odelează</a:t>
            </a:r>
            <a:r>
              <a:rPr lang="en-US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</a:rPr>
              <a:t>relatiile</a:t>
            </a:r>
            <a:r>
              <a:rPr lang="en-US" b="0" i="0" dirty="0">
                <a:solidFill>
                  <a:srgbClr val="1D2228"/>
                </a:solidFill>
                <a:effectLst/>
              </a:rPr>
              <a:t> dintre doua </a:t>
            </a:r>
            <a:r>
              <a:rPr lang="en-US" b="0" i="0" dirty="0" err="1">
                <a:solidFill>
                  <a:srgbClr val="1D2228"/>
                </a:solidFill>
                <a:effectLst/>
              </a:rPr>
              <a:t>sau</a:t>
            </a:r>
            <a:r>
              <a:rPr lang="en-US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</a:rPr>
              <a:t>mai</a:t>
            </a:r>
            <a:r>
              <a:rPr lang="en-US" b="0" i="0" dirty="0">
                <a:solidFill>
                  <a:srgbClr val="1D2228"/>
                </a:solidFill>
                <a:effectLst/>
              </a:rPr>
              <a:t> multe </a:t>
            </a:r>
            <a:r>
              <a:rPr lang="en-US" b="0" i="0" dirty="0" err="1">
                <a:solidFill>
                  <a:srgbClr val="1D2228"/>
                </a:solidFill>
                <a:effectLst/>
              </a:rPr>
              <a:t>serii</a:t>
            </a:r>
            <a:r>
              <a:rPr lang="en-US" b="0" i="0" dirty="0">
                <a:solidFill>
                  <a:srgbClr val="1D2228"/>
                </a:solidFill>
                <a:effectLst/>
              </a:rPr>
              <a:t> de date. 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1D2228"/>
                </a:solidFill>
                <a:effectLst/>
              </a:rPr>
              <a:t>Ex: </a:t>
            </a:r>
            <a:r>
              <a:rPr lang="en-US" b="0" i="0" dirty="0" err="1">
                <a:solidFill>
                  <a:srgbClr val="1D2228"/>
                </a:solidFill>
                <a:effectLst/>
              </a:rPr>
              <a:t>impactul</a:t>
            </a:r>
            <a:r>
              <a:rPr lang="en-US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</a:rPr>
              <a:t>nivelului</a:t>
            </a:r>
            <a:r>
              <a:rPr lang="en-US" b="0" i="0" dirty="0">
                <a:solidFill>
                  <a:srgbClr val="1D2228"/>
                </a:solidFill>
                <a:effectLst/>
              </a:rPr>
              <a:t> de </a:t>
            </a:r>
            <a:r>
              <a:rPr lang="en-US" b="0" i="0" dirty="0" err="1">
                <a:solidFill>
                  <a:srgbClr val="1D2228"/>
                </a:solidFill>
                <a:effectLst/>
              </a:rPr>
              <a:t>educatie</a:t>
            </a:r>
            <a:r>
              <a:rPr lang="en-US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</a:rPr>
              <a:t>asupra</a:t>
            </a:r>
            <a:r>
              <a:rPr lang="en-US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</a:rPr>
              <a:t>veniturilor</a:t>
            </a:r>
            <a:r>
              <a:rPr lang="en-US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</a:rPr>
              <a:t>individuale</a:t>
            </a:r>
            <a:r>
              <a:rPr lang="en-US" b="1" i="0" dirty="0">
                <a:solidFill>
                  <a:srgbClr val="1D2228"/>
                </a:solidFill>
                <a:effectLst/>
              </a:rPr>
              <a:t>: V</a:t>
            </a:r>
            <a:r>
              <a:rPr lang="en-US" b="1" i="0" baseline="-25000" dirty="0">
                <a:solidFill>
                  <a:srgbClr val="1D2228"/>
                </a:solidFill>
                <a:effectLst/>
              </a:rPr>
              <a:t>i</a:t>
            </a:r>
            <a:r>
              <a:rPr lang="en-US" b="1" i="0" dirty="0">
                <a:solidFill>
                  <a:srgbClr val="1D2228"/>
                </a:solidFill>
                <a:effectLst/>
              </a:rPr>
              <a:t> = </a:t>
            </a:r>
            <a:r>
              <a:rPr lang="en-US" b="1" i="1" dirty="0">
                <a:solidFill>
                  <a:srgbClr val="1D2228"/>
                </a:solidFill>
                <a:effectLst/>
              </a:rPr>
              <a:t>f</a:t>
            </a:r>
            <a:r>
              <a:rPr lang="en-US" b="1" dirty="0">
                <a:solidFill>
                  <a:srgbClr val="1D2228"/>
                </a:solidFill>
                <a:effectLst/>
              </a:rPr>
              <a:t>(N</a:t>
            </a:r>
            <a:r>
              <a:rPr lang="en-US" b="1" baseline="-25000" dirty="0">
                <a:solidFill>
                  <a:srgbClr val="1D2228"/>
                </a:solidFill>
                <a:effectLst/>
              </a:rPr>
              <a:t>e</a:t>
            </a:r>
            <a:r>
              <a:rPr lang="en-US" b="1" dirty="0">
                <a:solidFill>
                  <a:srgbClr val="1D2228"/>
                </a:solidFill>
                <a:effectLst/>
              </a:rPr>
              <a:t>)</a:t>
            </a:r>
            <a:r>
              <a:rPr lang="en-US" dirty="0">
                <a:solidFill>
                  <a:srgbClr val="1D2228"/>
                </a:solidFill>
                <a:effectLst/>
              </a:rPr>
              <a:t> unde f </a:t>
            </a:r>
            <a:r>
              <a:rPr lang="en-US" dirty="0" err="1">
                <a:solidFill>
                  <a:srgbClr val="1D2228"/>
                </a:solidFill>
                <a:effectLst/>
              </a:rPr>
              <a:t>este</a:t>
            </a:r>
            <a:r>
              <a:rPr lang="en-US" dirty="0">
                <a:solidFill>
                  <a:srgbClr val="1D2228"/>
                </a:solidFill>
                <a:effectLst/>
              </a:rPr>
              <a:t> o </a:t>
            </a:r>
            <a:r>
              <a:rPr lang="en-US" dirty="0" err="1">
                <a:solidFill>
                  <a:srgbClr val="1D2228"/>
                </a:solidFill>
                <a:effectLst/>
              </a:rPr>
              <a:t>functie</a:t>
            </a:r>
            <a:r>
              <a:rPr lang="en-US" dirty="0">
                <a:solidFill>
                  <a:srgbClr val="1D2228"/>
                </a:solidFill>
                <a:effectLst/>
              </a:rPr>
              <a:t> </a:t>
            </a:r>
            <a:r>
              <a:rPr lang="en-US" dirty="0" err="1">
                <a:solidFill>
                  <a:srgbClr val="1D2228"/>
                </a:solidFill>
                <a:effectLst/>
              </a:rPr>
              <a:t>liniara</a:t>
            </a:r>
            <a:endParaRPr lang="en-US" b="0" i="0" dirty="0">
              <a:solidFill>
                <a:srgbClr val="1D2228"/>
              </a:solidFill>
              <a:effectLst/>
            </a:endParaRPr>
          </a:p>
          <a:p>
            <a:pPr marL="0" indent="0" algn="l">
              <a:buNone/>
            </a:pPr>
            <a:r>
              <a:rPr lang="en-US" b="1" dirty="0">
                <a:solidFill>
                  <a:srgbClr val="FF0000"/>
                </a:solidFill>
              </a:rPr>
              <a:t>Model</a:t>
            </a:r>
            <a:r>
              <a:rPr lang="en-US" dirty="0">
                <a:solidFill>
                  <a:srgbClr val="1D2228"/>
                </a:solidFill>
              </a:rPr>
              <a:t>: Venit = A</a:t>
            </a:r>
            <a:r>
              <a:rPr lang="en-US" baseline="-25000" dirty="0">
                <a:solidFill>
                  <a:srgbClr val="1D2228"/>
                </a:solidFill>
              </a:rPr>
              <a:t>0</a:t>
            </a:r>
            <a:r>
              <a:rPr lang="en-US" dirty="0">
                <a:solidFill>
                  <a:srgbClr val="1D2228"/>
                </a:solidFill>
              </a:rPr>
              <a:t> + A</a:t>
            </a:r>
            <a:r>
              <a:rPr lang="en-US" baseline="-25000" dirty="0">
                <a:solidFill>
                  <a:srgbClr val="1D2228"/>
                </a:solidFill>
              </a:rPr>
              <a:t>1</a:t>
            </a:r>
            <a:r>
              <a:rPr lang="en-US" dirty="0">
                <a:solidFill>
                  <a:srgbClr val="1D2228"/>
                </a:solidFill>
              </a:rPr>
              <a:t> * Ani de </a:t>
            </a:r>
            <a:r>
              <a:rPr lang="en-US" dirty="0" err="1">
                <a:solidFill>
                  <a:srgbClr val="1D2228"/>
                </a:solidFill>
              </a:rPr>
              <a:t>educatie</a:t>
            </a:r>
            <a:r>
              <a:rPr lang="en-US" dirty="0">
                <a:solidFill>
                  <a:srgbClr val="1D2228"/>
                </a:solidFill>
              </a:rPr>
              <a:t> + </a:t>
            </a:r>
            <a:r>
              <a:rPr lang="en-US" dirty="0">
                <a:solidFill>
                  <a:srgbClr val="1D2228"/>
                </a:solidFill>
                <a:cs typeface="Arial" panose="020B0604020202020204" pitchFamily="34" charset="0"/>
              </a:rPr>
              <a:t>ε</a:t>
            </a:r>
          </a:p>
          <a:p>
            <a:pPr marL="0" indent="0" algn="l">
              <a:buNone/>
            </a:pPr>
            <a:r>
              <a:rPr lang="en-US" dirty="0">
                <a:solidFill>
                  <a:srgbClr val="1D2228"/>
                </a:solidFill>
                <a:cs typeface="Arial" panose="020B0604020202020204" pitchFamily="34" charset="0"/>
              </a:rPr>
              <a:t>A</a:t>
            </a:r>
            <a:r>
              <a:rPr lang="en-US" baseline="-25000" dirty="0">
                <a:solidFill>
                  <a:srgbClr val="1D2228"/>
                </a:solidFill>
                <a:cs typeface="Arial" panose="020B0604020202020204" pitchFamily="34" charset="0"/>
              </a:rPr>
              <a:t>0</a:t>
            </a:r>
            <a:r>
              <a:rPr lang="en-US" dirty="0">
                <a:solidFill>
                  <a:srgbClr val="1D2228"/>
                </a:solidFill>
                <a:cs typeface="Arial" panose="020B0604020202020204" pitchFamily="34" charset="0"/>
              </a:rPr>
              <a:t> = </a:t>
            </a:r>
            <a:r>
              <a:rPr lang="en-US" dirty="0" err="1">
                <a:solidFill>
                  <a:srgbClr val="1D2228"/>
                </a:solidFill>
                <a:cs typeface="Arial" panose="020B0604020202020204" pitchFamily="34" charset="0"/>
              </a:rPr>
              <a:t>venitul</a:t>
            </a:r>
            <a:r>
              <a:rPr lang="en-US" dirty="0">
                <a:solidFill>
                  <a:srgbClr val="1D2228"/>
                </a:solidFill>
                <a:cs typeface="Arial" panose="020B0604020202020204" pitchFamily="34" charset="0"/>
              </a:rPr>
              <a:t> cand numarul de ani de </a:t>
            </a:r>
            <a:r>
              <a:rPr lang="en-US" dirty="0" err="1">
                <a:solidFill>
                  <a:srgbClr val="1D2228"/>
                </a:solidFill>
                <a:cs typeface="Arial" panose="020B0604020202020204" pitchFamily="34" charset="0"/>
              </a:rPr>
              <a:t>educatie</a:t>
            </a:r>
            <a:r>
              <a:rPr lang="en-US" dirty="0">
                <a:solidFill>
                  <a:srgbClr val="1D2228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cs typeface="Arial" panose="020B0604020202020204" pitchFamily="34" charset="0"/>
              </a:rPr>
              <a:t>este</a:t>
            </a:r>
            <a:r>
              <a:rPr lang="en-US" dirty="0">
                <a:solidFill>
                  <a:srgbClr val="1D2228"/>
                </a:solidFill>
                <a:cs typeface="Arial" panose="020B0604020202020204" pitchFamily="34" charset="0"/>
              </a:rPr>
              <a:t> 0</a:t>
            </a:r>
          </a:p>
          <a:p>
            <a:pPr marL="0" indent="0" algn="l">
              <a:buNone/>
            </a:pPr>
            <a:r>
              <a:rPr lang="en-US" dirty="0">
                <a:solidFill>
                  <a:srgbClr val="1D2228"/>
                </a:solidFill>
                <a:cs typeface="Arial" panose="020B0604020202020204" pitchFamily="34" charset="0"/>
              </a:rPr>
              <a:t>A</a:t>
            </a:r>
            <a:r>
              <a:rPr lang="en-US" baseline="-25000" dirty="0">
                <a:solidFill>
                  <a:srgbClr val="1D2228"/>
                </a:solidFill>
                <a:cs typeface="Arial" panose="020B0604020202020204" pitchFamily="34" charset="0"/>
              </a:rPr>
              <a:t>1</a:t>
            </a:r>
            <a:r>
              <a:rPr lang="en-US" dirty="0">
                <a:solidFill>
                  <a:srgbClr val="1D2228"/>
                </a:solidFill>
                <a:cs typeface="Arial" panose="020B0604020202020204" pitchFamily="34" charset="0"/>
              </a:rPr>
              <a:t> = </a:t>
            </a:r>
            <a:r>
              <a:rPr lang="en-US" dirty="0" err="1">
                <a:solidFill>
                  <a:srgbClr val="1D2228"/>
                </a:solidFill>
                <a:cs typeface="Arial" panose="020B0604020202020204" pitchFamily="34" charset="0"/>
              </a:rPr>
              <a:t>venitul</a:t>
            </a:r>
            <a:r>
              <a:rPr lang="en-US" dirty="0">
                <a:solidFill>
                  <a:srgbClr val="1D2228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cs typeface="Arial" panose="020B0604020202020204" pitchFamily="34" charset="0"/>
              </a:rPr>
              <a:t>suplimentar</a:t>
            </a:r>
            <a:r>
              <a:rPr lang="en-US" dirty="0">
                <a:solidFill>
                  <a:srgbClr val="1D2228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cs typeface="Arial" panose="020B0604020202020204" pitchFamily="34" charset="0"/>
              </a:rPr>
              <a:t>adus</a:t>
            </a:r>
            <a:r>
              <a:rPr lang="en-US" dirty="0">
                <a:solidFill>
                  <a:srgbClr val="1D2228"/>
                </a:solidFill>
                <a:cs typeface="Arial" panose="020B0604020202020204" pitchFamily="34" charset="0"/>
              </a:rPr>
              <a:t> de un an </a:t>
            </a:r>
            <a:r>
              <a:rPr lang="en-US" dirty="0" err="1">
                <a:solidFill>
                  <a:srgbClr val="1D2228"/>
                </a:solidFill>
                <a:cs typeface="Arial" panose="020B0604020202020204" pitchFamily="34" charset="0"/>
              </a:rPr>
              <a:t>suplimentar</a:t>
            </a:r>
            <a:r>
              <a:rPr lang="en-US" dirty="0">
                <a:solidFill>
                  <a:srgbClr val="1D2228"/>
                </a:solidFill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1D2228"/>
                </a:solidFill>
                <a:cs typeface="Arial" panose="020B0604020202020204" pitchFamily="34" charset="0"/>
              </a:rPr>
              <a:t>educatie</a:t>
            </a:r>
            <a:endParaRPr lang="en-US" dirty="0">
              <a:solidFill>
                <a:srgbClr val="1D2228"/>
              </a:solidFill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en-US" dirty="0">
                <a:solidFill>
                  <a:srgbClr val="1D2228"/>
                </a:solidFill>
                <a:cs typeface="Arial" panose="020B0604020202020204" pitchFamily="34" charset="0"/>
              </a:rPr>
              <a:t>ε = </a:t>
            </a:r>
            <a:r>
              <a:rPr lang="en-US" dirty="0" err="1">
                <a:solidFill>
                  <a:srgbClr val="1D2228"/>
                </a:solidFill>
                <a:cs typeface="Arial" panose="020B0604020202020204" pitchFamily="34" charset="0"/>
              </a:rPr>
              <a:t>diferenta</a:t>
            </a:r>
            <a:r>
              <a:rPr lang="en-US" dirty="0">
                <a:solidFill>
                  <a:srgbClr val="1D2228"/>
                </a:solidFill>
                <a:cs typeface="Arial" panose="020B0604020202020204" pitchFamily="34" charset="0"/>
              </a:rPr>
              <a:t> dintre </a:t>
            </a:r>
            <a:r>
              <a:rPr lang="en-US" dirty="0" err="1">
                <a:solidFill>
                  <a:srgbClr val="1D2228"/>
                </a:solidFill>
                <a:cs typeface="Arial" panose="020B0604020202020204" pitchFamily="34" charset="0"/>
              </a:rPr>
              <a:t>valorile</a:t>
            </a:r>
            <a:r>
              <a:rPr lang="en-US" dirty="0">
                <a:solidFill>
                  <a:srgbClr val="1D2228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cs typeface="Arial" panose="020B0604020202020204" pitchFamily="34" charset="0"/>
              </a:rPr>
              <a:t>reale</a:t>
            </a:r>
            <a:r>
              <a:rPr lang="en-US" dirty="0">
                <a:solidFill>
                  <a:srgbClr val="1D2228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cs typeface="Arial" panose="020B0604020202020204" pitchFamily="34" charset="0"/>
              </a:rPr>
              <a:t>si</a:t>
            </a:r>
            <a:r>
              <a:rPr lang="en-US" dirty="0">
                <a:solidFill>
                  <a:srgbClr val="1D2228"/>
                </a:solidFill>
                <a:cs typeface="Arial" panose="020B0604020202020204" pitchFamily="34" charset="0"/>
              </a:rPr>
              <a:t> cele ale </a:t>
            </a:r>
            <a:r>
              <a:rPr lang="en-US" dirty="0" err="1">
                <a:solidFill>
                  <a:srgbClr val="1D2228"/>
                </a:solidFill>
                <a:cs typeface="Arial" panose="020B0604020202020204" pitchFamily="34" charset="0"/>
              </a:rPr>
              <a:t>modelului</a:t>
            </a:r>
            <a:r>
              <a:rPr lang="en-US" dirty="0">
                <a:solidFill>
                  <a:srgbClr val="1D2228"/>
                </a:solidFill>
                <a:cs typeface="Arial" panose="020B0604020202020204" pitchFamily="34" charset="0"/>
              </a:rPr>
              <a:t> mathematic</a:t>
            </a:r>
          </a:p>
          <a:p>
            <a:pPr marL="0" indent="0" algn="l">
              <a:buNone/>
            </a:pPr>
            <a:r>
              <a:rPr lang="en-US" b="1" dirty="0">
                <a:solidFill>
                  <a:srgbClr val="FF0000"/>
                </a:solidFill>
                <a:cs typeface="Arial" panose="020B0604020202020204" pitchFamily="34" charset="0"/>
              </a:rPr>
              <a:t>Date</a:t>
            </a:r>
            <a:r>
              <a:rPr lang="en-US" dirty="0">
                <a:solidFill>
                  <a:srgbClr val="1D2228"/>
                </a:solidFill>
                <a:cs typeface="Arial" panose="020B0604020202020204" pitchFamily="34" charset="0"/>
              </a:rPr>
              <a:t>: Total ani </a:t>
            </a:r>
            <a:r>
              <a:rPr lang="en-US" dirty="0" err="1">
                <a:solidFill>
                  <a:srgbClr val="1D2228"/>
                </a:solidFill>
                <a:cs typeface="Arial" panose="020B0604020202020204" pitchFamily="34" charset="0"/>
              </a:rPr>
              <a:t>petrecuti</a:t>
            </a:r>
            <a:r>
              <a:rPr lang="en-US" dirty="0">
                <a:solidFill>
                  <a:srgbClr val="1D2228"/>
                </a:solidFill>
                <a:cs typeface="Arial" panose="020B0604020202020204" pitchFamily="34" charset="0"/>
              </a:rPr>
              <a:t> in </a:t>
            </a:r>
            <a:r>
              <a:rPr lang="en-US" dirty="0" err="1">
                <a:solidFill>
                  <a:srgbClr val="1D2228"/>
                </a:solidFill>
                <a:cs typeface="Arial" panose="020B0604020202020204" pitchFamily="34" charset="0"/>
              </a:rPr>
              <a:t>sistemul</a:t>
            </a:r>
            <a:r>
              <a:rPr lang="en-US" dirty="0">
                <a:solidFill>
                  <a:srgbClr val="1D2228"/>
                </a:solidFill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1D2228"/>
                </a:solidFill>
                <a:cs typeface="Arial" panose="020B0604020202020204" pitchFamily="34" charset="0"/>
              </a:rPr>
              <a:t>educatie</a:t>
            </a:r>
            <a:r>
              <a:rPr lang="en-US" dirty="0">
                <a:solidFill>
                  <a:srgbClr val="1D2228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cs typeface="Arial" panose="020B0604020202020204" pitchFamily="34" charset="0"/>
              </a:rPr>
              <a:t>formala</a:t>
            </a:r>
            <a:r>
              <a:rPr lang="en-US" dirty="0">
                <a:solidFill>
                  <a:srgbClr val="1D2228"/>
                </a:solidFill>
                <a:cs typeface="Arial" panose="020B0604020202020204" pitchFamily="34" charset="0"/>
              </a:rPr>
              <a:t> + </a:t>
            </a:r>
            <a:r>
              <a:rPr lang="en-US" dirty="0" err="1">
                <a:solidFill>
                  <a:srgbClr val="1D2228"/>
                </a:solidFill>
                <a:cs typeface="Arial" panose="020B0604020202020204" pitchFamily="34" charset="0"/>
              </a:rPr>
              <a:t>venitul</a:t>
            </a:r>
            <a:r>
              <a:rPr lang="en-US" dirty="0">
                <a:solidFill>
                  <a:srgbClr val="1D2228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1D2228"/>
                </a:solidFill>
                <a:cs typeface="Arial" panose="020B0604020202020204" pitchFamily="34" charset="0"/>
              </a:rPr>
              <a:t>anual</a:t>
            </a:r>
            <a:r>
              <a:rPr lang="en-US" dirty="0">
                <a:solidFill>
                  <a:srgbClr val="1D2228"/>
                </a:solidFill>
                <a:cs typeface="Arial" panose="020B0604020202020204" pitchFamily="34" charset="0"/>
              </a:rPr>
              <a:t> pentru un numar mare de personae</a:t>
            </a:r>
          </a:p>
          <a:p>
            <a:pPr marL="0" indent="0" algn="l">
              <a:buNone/>
            </a:pPr>
            <a:r>
              <a:rPr lang="en-US" b="1" dirty="0" err="1">
                <a:solidFill>
                  <a:srgbClr val="FF0000"/>
                </a:solidFill>
                <a:cs typeface="Arial" panose="020B0604020202020204" pitchFamily="34" charset="0"/>
                <a:hlinkClick r:id="rId2" action="ppaction://hlinkfile"/>
              </a:rPr>
              <a:t>Explicatii</a:t>
            </a:r>
            <a:endParaRPr lang="en-US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en-US" b="1" dirty="0">
                <a:solidFill>
                  <a:srgbClr val="FF0000"/>
                </a:solidFill>
                <a:cs typeface="Arial" panose="020B0604020202020204" pitchFamily="34" charset="0"/>
                <a:hlinkClick r:id="rId3" action="ppaction://hlinkfile"/>
              </a:rPr>
              <a:t>Teorie </a:t>
            </a:r>
            <a:r>
              <a:rPr lang="en-US" b="1" dirty="0" err="1">
                <a:solidFill>
                  <a:srgbClr val="FF0000"/>
                </a:solidFill>
                <a:cs typeface="Arial" panose="020B0604020202020204" pitchFamily="34" charset="0"/>
                <a:hlinkClick r:id="rId3" action="ppaction://hlinkfile"/>
              </a:rPr>
              <a:t>regresie</a:t>
            </a:r>
            <a:r>
              <a:rPr lang="en-US" b="1" dirty="0">
                <a:solidFill>
                  <a:srgbClr val="FF0000"/>
                </a:solidFill>
                <a:cs typeface="Arial" panose="020B0604020202020204" pitchFamily="34" charset="0"/>
                <a:hlinkClick r:id="rId3" action="ppaction://hlinkfile"/>
              </a:rPr>
              <a:t> </a:t>
            </a:r>
            <a:r>
              <a:rPr lang="en-US" b="1" dirty="0" err="1">
                <a:solidFill>
                  <a:srgbClr val="FF0000"/>
                </a:solidFill>
                <a:cs typeface="Arial" panose="020B0604020202020204" pitchFamily="34" charset="0"/>
                <a:hlinkClick r:id="rId3" action="ppaction://hlinkfile"/>
              </a:rPr>
              <a:t>liniara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 algn="l">
              <a:buNone/>
            </a:pPr>
            <a:r>
              <a:rPr lang="en-US" b="1" i="0" dirty="0">
                <a:solidFill>
                  <a:srgbClr val="FF0000"/>
                </a:solidFill>
                <a:effectLst/>
                <a:hlinkClick r:id="rId4" action="ppaction://hlinkfile"/>
              </a:rPr>
              <a:t>Program python</a:t>
            </a:r>
            <a:endParaRPr lang="en-US" b="1" i="0" dirty="0">
              <a:solidFill>
                <a:srgbClr val="FF0000"/>
              </a:solidFill>
              <a:effectLst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="1" kern="100" dirty="0" err="1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Interpretare</a:t>
            </a:r>
            <a:r>
              <a:rPr lang="en-US" b="1" kern="1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date</a:t>
            </a:r>
            <a:r>
              <a:rPr lang="en-US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A</a:t>
            </a:r>
            <a:r>
              <a:rPr lang="en-US" kern="100" baseline="-25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</a:t>
            </a:r>
            <a:r>
              <a:rPr lang="en-US" kern="100" baseline="-25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cele de </a:t>
            </a:r>
            <a:r>
              <a:rPr lang="en-US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sus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kern="100" dirty="0"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kern="1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kern="100" dirty="0"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kern="100" dirty="0" err="1">
                <a:ea typeface="Calibri" panose="020F0502020204030204" pitchFamily="34" charset="0"/>
                <a:cs typeface="Times New Roman" panose="02020603050405020304" pitchFamily="18" charset="0"/>
              </a:rPr>
              <a:t>coeficientul</a:t>
            </a:r>
            <a:r>
              <a:rPr lang="en-US" kern="100" dirty="0"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kern="100" dirty="0" err="1">
                <a:ea typeface="Calibri" panose="020F0502020204030204" pitchFamily="34" charset="0"/>
                <a:cs typeface="Times New Roman" panose="02020603050405020304" pitchFamily="18" charset="0"/>
              </a:rPr>
              <a:t>determinare</a:t>
            </a:r>
            <a:r>
              <a:rPr lang="en-US" kern="10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kern="100" dirty="0" err="1"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kern="100" dirty="0">
                <a:ea typeface="Calibri" panose="020F0502020204030204" pitchFamily="34" charset="0"/>
                <a:cs typeface="Times New Roman" panose="02020603050405020304" pitchFamily="18" charset="0"/>
              </a:rPr>
              <a:t> intre 0 </a:t>
            </a:r>
            <a:r>
              <a:rPr lang="en-US" kern="100" dirty="0" err="1"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kern="100" dirty="0"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kern="100" dirty="0" err="1"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kern="1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a typeface="Calibri" panose="020F0502020204030204" pitchFamily="34" charset="0"/>
                <a:cs typeface="Times New Roman" panose="02020603050405020304" pitchFamily="18" charset="0"/>
              </a:rPr>
              <a:t>reprezinta</a:t>
            </a:r>
            <a:r>
              <a:rPr lang="en-US" kern="1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ea typeface="Calibri" panose="020F0502020204030204" pitchFamily="34" charset="0"/>
                <a:cs typeface="Times New Roman" panose="02020603050405020304" pitchFamily="18" charset="0"/>
              </a:rPr>
              <a:t>procentul</a:t>
            </a:r>
            <a:r>
              <a:rPr lang="en-US" kern="100" dirty="0">
                <a:ea typeface="Calibri" panose="020F0502020204030204" pitchFamily="34" charset="0"/>
                <a:cs typeface="Times New Roman" panose="02020603050405020304" pitchFamily="18" charset="0"/>
              </a:rPr>
              <a:t> din venit care e </a:t>
            </a:r>
            <a:r>
              <a:rPr lang="en-US" kern="100" dirty="0" err="1">
                <a:ea typeface="Calibri" panose="020F0502020204030204" pitchFamily="34" charset="0"/>
                <a:cs typeface="Times New Roman" panose="02020603050405020304" pitchFamily="18" charset="0"/>
              </a:rPr>
              <a:t>explicat</a:t>
            </a:r>
            <a:r>
              <a:rPr lang="en-US" kern="100" dirty="0"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kern="100" dirty="0" err="1">
                <a:ea typeface="Calibri" panose="020F0502020204030204" pitchFamily="34" charset="0"/>
                <a:cs typeface="Times New Roman" panose="02020603050405020304" pitchFamily="18" charset="0"/>
              </a:rPr>
              <a:t>nivelul</a:t>
            </a:r>
            <a:r>
              <a:rPr lang="en-US" kern="100" dirty="0"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kern="100" dirty="0" err="1">
                <a:ea typeface="Calibri" panose="020F0502020204030204" pitchFamily="34" charset="0"/>
                <a:cs typeface="Times New Roman" panose="02020603050405020304" pitchFamily="18" charset="0"/>
              </a:rPr>
              <a:t>educatie</a:t>
            </a:r>
            <a:endParaRPr lang="en-US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495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0A24812-3C22-F682-E2BB-986492D6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90947" cy="643689"/>
          </a:xfrm>
        </p:spPr>
        <p:txBody>
          <a:bodyPr>
            <a:noAutofit/>
          </a:bodyPr>
          <a:lstStyle/>
          <a:p>
            <a:r>
              <a:rPr lang="en-US" sz="2800" b="1" kern="0" dirty="0">
                <a:highlight>
                  <a:srgbClr val="00008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REGRESIA LOGISTICA</a:t>
            </a:r>
            <a:endParaRPr lang="en-US" sz="2800" dirty="0">
              <a:highlight>
                <a:srgbClr val="000080"/>
              </a:highligh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stituent conținut 2">
                <a:extLst>
                  <a:ext uri="{FF2B5EF4-FFF2-40B4-BE49-F238E27FC236}">
                    <a16:creationId xmlns:a16="http://schemas.microsoft.com/office/drawing/2014/main" id="{E5C90CFF-0FA9-E403-69B1-82623991115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" y="643689"/>
                <a:ext cx="12135852" cy="6214311"/>
              </a:xfrm>
            </p:spPr>
            <p:txBody>
              <a:bodyPr>
                <a:normAutofit/>
              </a:bodyPr>
              <a:lstStyle/>
              <a:p>
                <a:pPr marL="0" indent="0" algn="l">
                  <a:buNone/>
                </a:pPr>
                <a:r>
                  <a:rPr lang="en-US" i="0" dirty="0">
                    <a:solidFill>
                      <a:srgbClr val="1D2228"/>
                    </a:solidFill>
                    <a:effectLst/>
                  </a:rPr>
                  <a:t>M</a:t>
                </a:r>
                <a:r>
                  <a:rPr lang="en-US" b="0" i="0" dirty="0" err="1">
                    <a:solidFill>
                      <a:srgbClr val="1D2228"/>
                    </a:solidFill>
                    <a:effectLst/>
                  </a:rPr>
                  <a:t>odelează</a:t>
                </a:r>
                <a:r>
                  <a:rPr lang="en-US" b="0" i="0" dirty="0">
                    <a:solidFill>
                      <a:srgbClr val="1D2228"/>
                    </a:solidFill>
                    <a:effectLst/>
                  </a:rPr>
                  <a:t> </a:t>
                </a:r>
                <a:r>
                  <a:rPr lang="en-US" b="0" i="0" dirty="0" err="1">
                    <a:solidFill>
                      <a:srgbClr val="1D2228"/>
                    </a:solidFill>
                    <a:effectLst/>
                  </a:rPr>
                  <a:t>probabilitatea</a:t>
                </a:r>
                <a:r>
                  <a:rPr lang="en-US" b="0" i="0" dirty="0">
                    <a:solidFill>
                      <a:srgbClr val="1D2228"/>
                    </a:solidFill>
                    <a:effectLst/>
                  </a:rPr>
                  <a:t> unui </a:t>
                </a:r>
                <a:r>
                  <a:rPr lang="en-US" b="0" i="0" dirty="0" err="1">
                    <a:solidFill>
                      <a:srgbClr val="1D2228"/>
                    </a:solidFill>
                    <a:effectLst/>
                  </a:rPr>
                  <a:t>eveniment</a:t>
                </a:r>
                <a:r>
                  <a:rPr lang="en-US" b="0" i="0" dirty="0">
                    <a:solidFill>
                      <a:srgbClr val="1D2228"/>
                    </a:solidFill>
                    <a:effectLst/>
                  </a:rPr>
                  <a:t> </a:t>
                </a:r>
                <a:r>
                  <a:rPr lang="en-US" b="0" i="0" dirty="0" err="1">
                    <a:solidFill>
                      <a:srgbClr val="1D2228"/>
                    </a:solidFill>
                    <a:effectLst/>
                  </a:rPr>
                  <a:t>binar</a:t>
                </a:r>
                <a:r>
                  <a:rPr lang="en-US" b="0" i="0" dirty="0">
                    <a:solidFill>
                      <a:srgbClr val="1D2228"/>
                    </a:solidFill>
                    <a:effectLst/>
                  </a:rPr>
                  <a:t> (</a:t>
                </a:r>
                <a:r>
                  <a:rPr lang="en-US" b="0" i="0" dirty="0" err="1">
                    <a:solidFill>
                      <a:srgbClr val="1D2228"/>
                    </a:solidFill>
                    <a:effectLst/>
                  </a:rPr>
                  <a:t>succes</a:t>
                </a:r>
                <a:r>
                  <a:rPr lang="en-US" b="0" i="0" dirty="0">
                    <a:solidFill>
                      <a:srgbClr val="1D2228"/>
                    </a:solidFill>
                    <a:effectLst/>
                  </a:rPr>
                  <a:t>/</a:t>
                </a:r>
                <a:r>
                  <a:rPr lang="en-US" b="0" i="0" dirty="0" err="1">
                    <a:solidFill>
                      <a:srgbClr val="1D2228"/>
                    </a:solidFill>
                    <a:effectLst/>
                  </a:rPr>
                  <a:t>esec</a:t>
                </a:r>
                <a:r>
                  <a:rPr lang="en-US" dirty="0">
                    <a:solidFill>
                      <a:srgbClr val="1D2228"/>
                    </a:solidFill>
                  </a:rPr>
                  <a:t>, admis/</a:t>
                </a:r>
                <a:r>
                  <a:rPr lang="en-US" dirty="0" err="1">
                    <a:solidFill>
                      <a:srgbClr val="1D2228"/>
                    </a:solidFill>
                  </a:rPr>
                  <a:t>respins</a:t>
                </a:r>
                <a:r>
                  <a:rPr lang="en-US" dirty="0">
                    <a:solidFill>
                      <a:srgbClr val="1D2228"/>
                    </a:solidFill>
                  </a:rPr>
                  <a:t>, </a:t>
                </a:r>
                <a:r>
                  <a:rPr lang="en-US" dirty="0" err="1">
                    <a:solidFill>
                      <a:srgbClr val="1D2228"/>
                    </a:solidFill>
                  </a:rPr>
                  <a:t>angajat</a:t>
                </a:r>
                <a:r>
                  <a:rPr lang="en-US" dirty="0">
                    <a:solidFill>
                      <a:srgbClr val="1D2228"/>
                    </a:solidFill>
                  </a:rPr>
                  <a:t>/</a:t>
                </a:r>
                <a:r>
                  <a:rPr lang="en-US" dirty="0" err="1">
                    <a:solidFill>
                      <a:srgbClr val="1D2228"/>
                    </a:solidFill>
                  </a:rPr>
                  <a:t>somer</a:t>
                </a:r>
                <a:r>
                  <a:rPr lang="en-US" dirty="0">
                    <a:solidFill>
                      <a:srgbClr val="1D2228"/>
                    </a:solidFill>
                  </a:rPr>
                  <a:t> </a:t>
                </a:r>
                <a:r>
                  <a:rPr lang="en-US" dirty="0" err="1">
                    <a:solidFill>
                      <a:srgbClr val="1D2228"/>
                    </a:solidFill>
                  </a:rPr>
                  <a:t>etc</a:t>
                </a:r>
                <a:r>
                  <a:rPr lang="en-US" dirty="0">
                    <a:solidFill>
                      <a:srgbClr val="1D2228"/>
                    </a:solidFill>
                  </a:rPr>
                  <a:t>)</a:t>
                </a:r>
                <a:r>
                  <a:rPr lang="en-US" b="0" i="0" dirty="0">
                    <a:solidFill>
                      <a:srgbClr val="1D2228"/>
                    </a:solidFill>
                    <a:effectLst/>
                  </a:rPr>
                  <a:t>. </a:t>
                </a:r>
              </a:p>
              <a:p>
                <a:pPr marL="0" indent="0" algn="l">
                  <a:buNone/>
                </a:pPr>
                <a:r>
                  <a:rPr lang="en-US" b="0" i="0" dirty="0">
                    <a:solidFill>
                      <a:srgbClr val="1D2228"/>
                    </a:solidFill>
                    <a:effectLst/>
                  </a:rPr>
                  <a:t>Ex: </a:t>
                </a:r>
                <a:r>
                  <a:rPr lang="en-US" b="1" i="0" dirty="0" err="1">
                    <a:solidFill>
                      <a:srgbClr val="1D2228"/>
                    </a:solidFill>
                    <a:effectLst/>
                  </a:rPr>
                  <a:t>probabilitatea</a:t>
                </a:r>
                <a:r>
                  <a:rPr lang="en-US" b="1" i="0" dirty="0">
                    <a:solidFill>
                      <a:srgbClr val="1D2228"/>
                    </a:solidFill>
                    <a:effectLst/>
                  </a:rPr>
                  <a:t> de a fi </a:t>
                </a:r>
                <a:r>
                  <a:rPr lang="en-US" b="1" i="0" dirty="0" err="1">
                    <a:solidFill>
                      <a:srgbClr val="1D2228"/>
                    </a:solidFill>
                    <a:effectLst/>
                  </a:rPr>
                  <a:t>angajat</a:t>
                </a:r>
                <a:r>
                  <a:rPr lang="en-US" b="0" i="0" dirty="0">
                    <a:solidFill>
                      <a:srgbClr val="1D2228"/>
                    </a:solidFill>
                    <a:effectLst/>
                  </a:rPr>
                  <a:t> in </a:t>
                </a:r>
                <a:r>
                  <a:rPr lang="en-US" b="0" i="0" dirty="0" err="1">
                    <a:solidFill>
                      <a:srgbClr val="1D2228"/>
                    </a:solidFill>
                    <a:effectLst/>
                  </a:rPr>
                  <a:t>functie</a:t>
                </a:r>
                <a:r>
                  <a:rPr lang="en-US" b="0" i="0" dirty="0">
                    <a:solidFill>
                      <a:srgbClr val="1D2228"/>
                    </a:solidFill>
                    <a:effectLst/>
                  </a:rPr>
                  <a:t> de </a:t>
                </a:r>
                <a:r>
                  <a:rPr lang="en-US" b="1" i="0" dirty="0" err="1">
                    <a:solidFill>
                      <a:srgbClr val="1D2228"/>
                    </a:solidFill>
                    <a:effectLst/>
                  </a:rPr>
                  <a:t>nivelului</a:t>
                </a:r>
                <a:r>
                  <a:rPr lang="en-US" b="1" i="0" dirty="0">
                    <a:solidFill>
                      <a:srgbClr val="1D2228"/>
                    </a:solidFill>
                    <a:effectLst/>
                  </a:rPr>
                  <a:t> de </a:t>
                </a:r>
                <a:r>
                  <a:rPr lang="en-US" b="1" i="0" dirty="0" err="1">
                    <a:solidFill>
                      <a:srgbClr val="1D2228"/>
                    </a:solidFill>
                    <a:effectLst/>
                  </a:rPr>
                  <a:t>educatie</a:t>
                </a:r>
                <a:endParaRPr lang="en-US" i="0" dirty="0">
                  <a:solidFill>
                    <a:srgbClr val="1D2228"/>
                  </a:solidFill>
                  <a:effectLst/>
                </a:endParaRPr>
              </a:p>
              <a:p>
                <a:pPr marL="0" indent="0" algn="l">
                  <a:buNone/>
                </a:pPr>
                <a:r>
                  <a:rPr lang="en-US" b="1" dirty="0">
                    <a:solidFill>
                      <a:srgbClr val="FF0000"/>
                    </a:solidFill>
                  </a:rPr>
                  <a:t>Model</a:t>
                </a:r>
                <a:r>
                  <a:rPr lang="en-US" dirty="0">
                    <a:solidFill>
                      <a:srgbClr val="1D2228"/>
                    </a:solidFill>
                  </a:rPr>
                  <a:t>: log(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1D222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1D2228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smtClean="0">
                            <a:solidFill>
                              <a:srgbClr val="1D2228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rgbClr val="1D2228"/>
                            </a:solidFill>
                            <a:latin typeface="Cambria Math" panose="02040503050406030204" pitchFamily="18" charset="0"/>
                          </a:rPr>
                          <m:t>𝐴𝑛𝑔𝑎𝑗𝑎𝑡</m:t>
                        </m:r>
                        <m:r>
                          <a:rPr lang="en-US" b="0" i="1" smtClean="0">
                            <a:solidFill>
                              <a:srgbClr val="1D2228"/>
                            </a:solidFill>
                            <a:latin typeface="Cambria Math" panose="02040503050406030204" pitchFamily="18" charset="0"/>
                          </a:rPr>
                          <m:t>=1)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1D2228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b="0" i="1" smtClean="0">
                            <a:solidFill>
                              <a:srgbClr val="1D2228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smtClean="0">
                            <a:solidFill>
                              <a:srgbClr val="1D2228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rgbClr val="1D2228"/>
                            </a:solidFill>
                            <a:latin typeface="Cambria Math" panose="02040503050406030204" pitchFamily="18" charset="0"/>
                          </a:rPr>
                          <m:t>𝐴𝑛𝑔𝑎𝑗𝑎𝑡</m:t>
                        </m:r>
                        <m:r>
                          <a:rPr lang="en-US" b="0" i="1" smtClean="0">
                            <a:solidFill>
                              <a:srgbClr val="1D2228"/>
                            </a:solidFill>
                            <a:latin typeface="Cambria Math" panose="02040503050406030204" pitchFamily="18" charset="0"/>
                          </a:rPr>
                          <m:t>=1)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1D2228"/>
                    </a:solidFill>
                  </a:rPr>
                  <a:t>) = B</a:t>
                </a:r>
                <a:r>
                  <a:rPr lang="en-US" baseline="-25000" dirty="0">
                    <a:solidFill>
                      <a:srgbClr val="1D2228"/>
                    </a:solidFill>
                  </a:rPr>
                  <a:t>0</a:t>
                </a:r>
                <a:r>
                  <a:rPr lang="en-US" dirty="0">
                    <a:solidFill>
                      <a:srgbClr val="1D2228"/>
                    </a:solidFill>
                  </a:rPr>
                  <a:t> + B</a:t>
                </a:r>
                <a:r>
                  <a:rPr lang="en-US" baseline="-25000" dirty="0">
                    <a:solidFill>
                      <a:srgbClr val="1D2228"/>
                    </a:solidFill>
                  </a:rPr>
                  <a:t>1</a:t>
                </a:r>
                <a:r>
                  <a:rPr lang="en-US" dirty="0">
                    <a:solidFill>
                      <a:srgbClr val="1D2228"/>
                    </a:solidFill>
                  </a:rPr>
                  <a:t> * Ani de </a:t>
                </a:r>
                <a:r>
                  <a:rPr lang="en-US" dirty="0" err="1">
                    <a:solidFill>
                      <a:srgbClr val="1D2228"/>
                    </a:solidFill>
                  </a:rPr>
                  <a:t>educatie</a:t>
                </a:r>
                <a:endParaRPr lang="en-US" dirty="0">
                  <a:solidFill>
                    <a:srgbClr val="1D2228"/>
                  </a:solidFill>
                  <a:cs typeface="Arial" panose="020B0604020202020204" pitchFamily="34" charset="0"/>
                </a:endParaRPr>
              </a:p>
              <a:p>
                <a:pPr marL="0" indent="0" algn="l">
                  <a:buNone/>
                </a:pPr>
                <a:r>
                  <a:rPr lang="en-US" dirty="0">
                    <a:solidFill>
                      <a:srgbClr val="1D2228"/>
                    </a:solidFill>
                    <a:cs typeface="Arial" panose="020B0604020202020204" pitchFamily="34" charset="0"/>
                  </a:rPr>
                  <a:t>B</a:t>
                </a:r>
                <a:r>
                  <a:rPr lang="en-US" baseline="-25000" dirty="0">
                    <a:solidFill>
                      <a:srgbClr val="1D2228"/>
                    </a:solidFill>
                    <a:cs typeface="Arial" panose="020B0604020202020204" pitchFamily="34" charset="0"/>
                  </a:rPr>
                  <a:t>0</a:t>
                </a:r>
                <a:r>
                  <a:rPr lang="en-US" dirty="0">
                    <a:solidFill>
                      <a:srgbClr val="1D2228"/>
                    </a:solidFill>
                    <a:cs typeface="Arial" panose="020B0604020202020204" pitchFamily="34" charset="0"/>
                  </a:rPr>
                  <a:t> = </a:t>
                </a:r>
                <a:r>
                  <a:rPr lang="en-US" dirty="0" err="1">
                    <a:solidFill>
                      <a:srgbClr val="1D2228"/>
                    </a:solidFill>
                    <a:cs typeface="Arial" panose="020B0604020202020204" pitchFamily="34" charset="0"/>
                  </a:rPr>
                  <a:t>valoarea</a:t>
                </a:r>
                <a:r>
                  <a:rPr lang="en-US" dirty="0">
                    <a:solidFill>
                      <a:srgbClr val="1D2228"/>
                    </a:solidFill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solidFill>
                      <a:srgbClr val="1D2228"/>
                    </a:solidFill>
                    <a:cs typeface="Arial" panose="020B0604020202020204" pitchFamily="34" charset="0"/>
                  </a:rPr>
                  <a:t>logaritmului</a:t>
                </a:r>
                <a:r>
                  <a:rPr lang="en-US" dirty="0">
                    <a:solidFill>
                      <a:srgbClr val="1D2228"/>
                    </a:solidFill>
                    <a:cs typeface="Arial" panose="020B0604020202020204" pitchFamily="34" charset="0"/>
                  </a:rPr>
                  <a:t> cand numarul de ani de </a:t>
                </a:r>
                <a:r>
                  <a:rPr lang="en-US" dirty="0" err="1">
                    <a:solidFill>
                      <a:srgbClr val="1D2228"/>
                    </a:solidFill>
                    <a:cs typeface="Arial" panose="020B0604020202020204" pitchFamily="34" charset="0"/>
                  </a:rPr>
                  <a:t>educatie</a:t>
                </a:r>
                <a:r>
                  <a:rPr lang="en-US" dirty="0">
                    <a:solidFill>
                      <a:srgbClr val="1D2228"/>
                    </a:solidFill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solidFill>
                      <a:srgbClr val="1D2228"/>
                    </a:solidFill>
                    <a:cs typeface="Arial" panose="020B0604020202020204" pitchFamily="34" charset="0"/>
                  </a:rPr>
                  <a:t>este</a:t>
                </a:r>
                <a:r>
                  <a:rPr lang="en-US" dirty="0">
                    <a:solidFill>
                      <a:srgbClr val="1D2228"/>
                    </a:solidFill>
                    <a:cs typeface="Arial" panose="020B0604020202020204" pitchFamily="34" charset="0"/>
                  </a:rPr>
                  <a:t> 0</a:t>
                </a:r>
              </a:p>
              <a:p>
                <a:pPr marL="0" indent="0" algn="l">
                  <a:buNone/>
                </a:pPr>
                <a:r>
                  <a:rPr lang="en-US" dirty="0">
                    <a:solidFill>
                      <a:srgbClr val="1D2228"/>
                    </a:solidFill>
                    <a:cs typeface="Arial" panose="020B0604020202020204" pitchFamily="34" charset="0"/>
                  </a:rPr>
                  <a:t>A</a:t>
                </a:r>
                <a:r>
                  <a:rPr lang="en-US" baseline="-25000" dirty="0">
                    <a:solidFill>
                      <a:srgbClr val="1D2228"/>
                    </a:solidFill>
                    <a:cs typeface="Arial" panose="020B0604020202020204" pitchFamily="34" charset="0"/>
                  </a:rPr>
                  <a:t>1</a:t>
                </a:r>
                <a:r>
                  <a:rPr lang="en-US" dirty="0">
                    <a:solidFill>
                      <a:srgbClr val="1D2228"/>
                    </a:solidFill>
                    <a:cs typeface="Arial" panose="020B0604020202020204" pitchFamily="34" charset="0"/>
                  </a:rPr>
                  <a:t> = schimbarea </a:t>
                </a:r>
                <a:r>
                  <a:rPr lang="en-US" dirty="0" err="1">
                    <a:solidFill>
                      <a:srgbClr val="1D2228"/>
                    </a:solidFill>
                    <a:cs typeface="Arial" panose="020B0604020202020204" pitchFamily="34" charset="0"/>
                  </a:rPr>
                  <a:t>logaritmului</a:t>
                </a:r>
                <a:r>
                  <a:rPr lang="en-US" dirty="0">
                    <a:solidFill>
                      <a:srgbClr val="1D2228"/>
                    </a:solidFill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solidFill>
                      <a:srgbClr val="1D2228"/>
                    </a:solidFill>
                    <a:cs typeface="Arial" panose="020B0604020202020204" pitchFamily="34" charset="0"/>
                  </a:rPr>
                  <a:t>adusa</a:t>
                </a:r>
                <a:r>
                  <a:rPr lang="en-US" dirty="0">
                    <a:solidFill>
                      <a:srgbClr val="1D2228"/>
                    </a:solidFill>
                    <a:cs typeface="Arial" panose="020B0604020202020204" pitchFamily="34" charset="0"/>
                  </a:rPr>
                  <a:t> de un an </a:t>
                </a:r>
                <a:r>
                  <a:rPr lang="en-US" dirty="0" err="1">
                    <a:solidFill>
                      <a:srgbClr val="1D2228"/>
                    </a:solidFill>
                    <a:cs typeface="Arial" panose="020B0604020202020204" pitchFamily="34" charset="0"/>
                  </a:rPr>
                  <a:t>suplimentar</a:t>
                </a:r>
                <a:r>
                  <a:rPr lang="en-US" dirty="0">
                    <a:solidFill>
                      <a:srgbClr val="1D2228"/>
                    </a:solidFill>
                    <a:cs typeface="Arial" panose="020B0604020202020204" pitchFamily="34" charset="0"/>
                  </a:rPr>
                  <a:t> de </a:t>
                </a:r>
                <a:r>
                  <a:rPr lang="en-US" dirty="0" err="1">
                    <a:solidFill>
                      <a:srgbClr val="1D2228"/>
                    </a:solidFill>
                    <a:cs typeface="Arial" panose="020B0604020202020204" pitchFamily="34" charset="0"/>
                  </a:rPr>
                  <a:t>educatie</a:t>
                </a:r>
                <a:endParaRPr lang="en-US" dirty="0">
                  <a:solidFill>
                    <a:srgbClr val="1D2228"/>
                  </a:solidFill>
                  <a:cs typeface="Arial" panose="020B0604020202020204" pitchFamily="34" charset="0"/>
                </a:endParaRPr>
              </a:p>
              <a:p>
                <a:pPr marL="0" indent="0" algn="l">
                  <a:buNone/>
                </a:pPr>
                <a:r>
                  <a:rPr lang="en-US" b="1" dirty="0" err="1">
                    <a:solidFill>
                      <a:srgbClr val="FF0000"/>
                    </a:solidFill>
                    <a:cs typeface="Arial" panose="020B0604020202020204" pitchFamily="34" charset="0"/>
                    <a:hlinkClick r:id="rId2" action="ppaction://hlinkfile"/>
                  </a:rPr>
                  <a:t>Explicatii</a:t>
                </a:r>
                <a:endParaRPr lang="en-US" b="1" dirty="0">
                  <a:solidFill>
                    <a:srgbClr val="FF0000"/>
                  </a:solidFill>
                </a:endParaRPr>
              </a:p>
              <a:p>
                <a:pPr marL="0" indent="0" algn="l">
                  <a:buNone/>
                </a:pPr>
                <a:r>
                  <a:rPr lang="en-US" b="1" i="0" dirty="0">
                    <a:solidFill>
                      <a:srgbClr val="FF0000"/>
                    </a:solidFill>
                    <a:effectLst/>
                    <a:hlinkClick r:id="rId3" action="ppaction://hlinkfile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Exemplu</a:t>
                </a:r>
                <a:endParaRPr lang="en-US" b="1" i="0" dirty="0">
                  <a:solidFill>
                    <a:srgbClr val="FF0000"/>
                  </a:solidFill>
                  <a:effectLst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Interpretare</a:t>
                </a:r>
                <a:r>
                  <a:rPr lang="en-US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date: Daca B</a:t>
                </a:r>
                <a:r>
                  <a:rPr lang="en-US" kern="100" baseline="-250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en-US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este</a:t>
                </a:r>
                <a:r>
                  <a:rPr lang="en-US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pozitiv</a:t>
                </a:r>
                <a:r>
                  <a:rPr lang="en-US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si</a:t>
                </a:r>
                <a:r>
                  <a:rPr lang="en-US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relevant statistic atunci un numar mare de ani de </a:t>
                </a:r>
                <a:r>
                  <a:rPr lang="en-US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educatie</a:t>
                </a:r>
                <a:r>
                  <a:rPr lang="en-US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atrag</a:t>
                </a:r>
                <a:r>
                  <a:rPr lang="en-US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o </a:t>
                </a:r>
                <a:r>
                  <a:rPr lang="en-US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probabilitate</a:t>
                </a:r>
                <a:r>
                  <a:rPr lang="en-US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mare de a fi </a:t>
                </a:r>
                <a:r>
                  <a:rPr lang="en-US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angajat</a:t>
                </a:r>
                <a:endParaRPr lang="en-US" b="0" i="0" dirty="0">
                  <a:solidFill>
                    <a:srgbClr val="1D2228"/>
                  </a:solidFill>
                  <a:effectLst/>
                  <a:latin typeface="Helvetica Neue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US" sz="6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Substituent conținut 2">
                <a:extLst>
                  <a:ext uri="{FF2B5EF4-FFF2-40B4-BE49-F238E27FC236}">
                    <a16:creationId xmlns:a16="http://schemas.microsoft.com/office/drawing/2014/main" id="{E5C90CFF-0FA9-E403-69B1-8262399111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" y="643689"/>
                <a:ext cx="12135852" cy="6214311"/>
              </a:xfrm>
              <a:blipFill>
                <a:blip r:embed="rId4"/>
                <a:stretch>
                  <a:fillRect l="-502" t="-1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1206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0A24812-3C22-F682-E2BB-986492D6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90947" cy="643689"/>
          </a:xfrm>
        </p:spPr>
        <p:txBody>
          <a:bodyPr>
            <a:noAutofit/>
          </a:bodyPr>
          <a:lstStyle/>
          <a:p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MODELAREA PRIN ECUATII STRUCTURALE</a:t>
            </a:r>
            <a:endParaRPr lang="en-US" sz="2800" dirty="0">
              <a:highlight>
                <a:srgbClr val="000080"/>
              </a:highlight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5C90CFF-0FA9-E403-69B1-826239911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43689"/>
            <a:ext cx="12135852" cy="6214311"/>
          </a:xfrm>
        </p:spPr>
        <p:txBody>
          <a:bodyPr>
            <a:normAutofit/>
          </a:bodyPr>
          <a:lstStyle/>
          <a:p>
            <a:pPr marL="457200" lvl="1" indent="0" algn="l">
              <a:buNone/>
            </a:pPr>
            <a:r>
              <a:rPr lang="en-US" b="0" i="0" dirty="0" err="1">
                <a:solidFill>
                  <a:srgbClr val="1D2228"/>
                </a:solidFill>
                <a:effectLst/>
              </a:rPr>
              <a:t>Modeleaza</a:t>
            </a:r>
            <a:r>
              <a:rPr lang="en-US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</a:rPr>
              <a:t>relatiile</a:t>
            </a:r>
            <a:r>
              <a:rPr lang="en-US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</a:rPr>
              <a:t>existente</a:t>
            </a:r>
            <a:r>
              <a:rPr lang="en-US" b="0" i="0" dirty="0">
                <a:solidFill>
                  <a:srgbClr val="1D2228"/>
                </a:solidFill>
                <a:effectLst/>
              </a:rPr>
              <a:t> intre </a:t>
            </a:r>
            <a:r>
              <a:rPr lang="en-US" b="0" i="0" dirty="0" err="1">
                <a:solidFill>
                  <a:srgbClr val="1D2228"/>
                </a:solidFill>
                <a:effectLst/>
              </a:rPr>
              <a:t>variabile</a:t>
            </a:r>
            <a:r>
              <a:rPr lang="en-US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</a:rPr>
              <a:t>latente</a:t>
            </a:r>
            <a:r>
              <a:rPr lang="en-US" b="0" i="0" dirty="0">
                <a:solidFill>
                  <a:srgbClr val="1D2228"/>
                </a:solidFill>
                <a:effectLst/>
              </a:rPr>
              <a:t>(nu </a:t>
            </a:r>
            <a:r>
              <a:rPr lang="en-US" dirty="0"/>
              <a:t>le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măsura</a:t>
            </a:r>
            <a:r>
              <a:rPr lang="en-US" dirty="0"/>
              <a:t> direct</a:t>
            </a:r>
            <a:r>
              <a:rPr lang="en-US" b="0" i="0" dirty="0">
                <a:solidFill>
                  <a:srgbClr val="1D2228"/>
                </a:solidFill>
                <a:effectLst/>
              </a:rPr>
              <a:t>) </a:t>
            </a:r>
            <a:r>
              <a:rPr lang="en-US" b="0" i="0" dirty="0" err="1">
                <a:solidFill>
                  <a:srgbClr val="1D2228"/>
                </a:solidFill>
                <a:effectLst/>
              </a:rPr>
              <a:t>si</a:t>
            </a:r>
            <a:r>
              <a:rPr lang="en-US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</a:rPr>
              <a:t>variabile</a:t>
            </a:r>
            <a:r>
              <a:rPr lang="en-US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</a:rPr>
              <a:t>observabile</a:t>
            </a:r>
            <a:r>
              <a:rPr lang="en-US" b="0" i="0" dirty="0">
                <a:solidFill>
                  <a:srgbClr val="1D2228"/>
                </a:solidFill>
                <a:effectLst/>
              </a:rPr>
              <a:t>(</a:t>
            </a:r>
            <a:r>
              <a:rPr lang="en-US" dirty="0"/>
              <a:t>le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măsura</a:t>
            </a:r>
            <a:r>
              <a:rPr lang="en-US" dirty="0"/>
              <a:t> direct</a:t>
            </a:r>
            <a:r>
              <a:rPr lang="en-US" b="0" i="0" dirty="0">
                <a:solidFill>
                  <a:srgbClr val="1D2228"/>
                </a:solidFill>
                <a:effectLst/>
              </a:rPr>
              <a:t>).</a:t>
            </a:r>
          </a:p>
          <a:p>
            <a:pPr marL="457200" lvl="1" indent="0" algn="l">
              <a:buNone/>
            </a:pPr>
            <a:r>
              <a:rPr lang="en-US" b="0" i="0" dirty="0" err="1">
                <a:solidFill>
                  <a:srgbClr val="1D2228"/>
                </a:solidFill>
                <a:effectLst/>
              </a:rPr>
              <a:t>Observabile</a:t>
            </a:r>
            <a:r>
              <a:rPr lang="en-US" b="0" i="0" dirty="0">
                <a:solidFill>
                  <a:srgbClr val="1D2228"/>
                </a:solidFill>
                <a:effectLst/>
              </a:rPr>
              <a:t>: </a:t>
            </a:r>
            <a:r>
              <a:rPr lang="en-US" b="0" i="0" dirty="0" err="1">
                <a:solidFill>
                  <a:srgbClr val="1D2228"/>
                </a:solidFill>
                <a:effectLst/>
              </a:rPr>
              <a:t>nivel</a:t>
            </a:r>
            <a:r>
              <a:rPr lang="en-US" b="0" i="0" dirty="0">
                <a:solidFill>
                  <a:srgbClr val="1D2228"/>
                </a:solidFill>
                <a:effectLst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</a:rPr>
              <a:t>educatie</a:t>
            </a:r>
            <a:r>
              <a:rPr lang="en-US" b="0" i="0" dirty="0">
                <a:solidFill>
                  <a:srgbClr val="1D2228"/>
                </a:solidFill>
                <a:effectLst/>
              </a:rPr>
              <a:t>, venit </a:t>
            </a:r>
            <a:r>
              <a:rPr lang="en-US" b="0" i="0" dirty="0" err="1">
                <a:solidFill>
                  <a:srgbClr val="1D2228"/>
                </a:solidFill>
                <a:effectLst/>
              </a:rPr>
              <a:t>etc</a:t>
            </a:r>
            <a:endParaRPr lang="en-US" b="0" i="0" dirty="0">
              <a:solidFill>
                <a:srgbClr val="1D2228"/>
              </a:solidFill>
              <a:effectLst/>
            </a:endParaRPr>
          </a:p>
          <a:p>
            <a:pPr marL="457200" lvl="1" indent="0" algn="l">
              <a:buNone/>
            </a:pPr>
            <a:r>
              <a:rPr lang="en-US" dirty="0" err="1">
                <a:solidFill>
                  <a:srgbClr val="1D2228"/>
                </a:solidFill>
              </a:rPr>
              <a:t>Latente</a:t>
            </a:r>
            <a:r>
              <a:rPr lang="en-US" dirty="0">
                <a:solidFill>
                  <a:srgbClr val="1D2228"/>
                </a:solidFill>
              </a:rPr>
              <a:t>: </a:t>
            </a:r>
            <a:r>
              <a:rPr lang="en-US" dirty="0" err="1">
                <a:solidFill>
                  <a:srgbClr val="1D2228"/>
                </a:solidFill>
              </a:rPr>
              <a:t>satisfactia</a:t>
            </a:r>
            <a:r>
              <a:rPr lang="en-US" dirty="0">
                <a:solidFill>
                  <a:srgbClr val="1D2228"/>
                </a:solidFill>
              </a:rPr>
              <a:t> </a:t>
            </a:r>
            <a:r>
              <a:rPr lang="en-US" dirty="0" err="1">
                <a:solidFill>
                  <a:srgbClr val="1D2228"/>
                </a:solidFill>
              </a:rPr>
              <a:t>vietii</a:t>
            </a:r>
            <a:r>
              <a:rPr lang="en-US" dirty="0">
                <a:solidFill>
                  <a:srgbClr val="1D2228"/>
                </a:solidFill>
              </a:rPr>
              <a:t>, </a:t>
            </a:r>
            <a:r>
              <a:rPr lang="en-US" dirty="0" err="1">
                <a:solidFill>
                  <a:srgbClr val="1D2228"/>
                </a:solidFill>
              </a:rPr>
              <a:t>fericirea</a:t>
            </a:r>
            <a:r>
              <a:rPr lang="en-US" dirty="0">
                <a:solidFill>
                  <a:srgbClr val="1D2228"/>
                </a:solidFill>
              </a:rPr>
              <a:t> </a:t>
            </a:r>
            <a:r>
              <a:rPr lang="en-US" dirty="0" err="1">
                <a:solidFill>
                  <a:srgbClr val="1D2228"/>
                </a:solidFill>
              </a:rPr>
              <a:t>etc</a:t>
            </a:r>
            <a:endParaRPr lang="en-US" b="0" i="0" dirty="0">
              <a:solidFill>
                <a:srgbClr val="1D2228"/>
              </a:solidFill>
              <a:effectLst/>
            </a:endParaRPr>
          </a:p>
          <a:p>
            <a:pPr marL="0" indent="0" algn="l">
              <a:buNone/>
            </a:pPr>
            <a:r>
              <a:rPr lang="en-US" b="0" i="0" dirty="0" err="1">
                <a:solidFill>
                  <a:srgbClr val="1D2228"/>
                </a:solidFill>
                <a:effectLst/>
                <a:hlinkClick r:id="rId2" action="ppaction://hlinkfile"/>
              </a:rPr>
              <a:t>Descriere</a:t>
            </a:r>
            <a:endParaRPr lang="en-US" b="0" i="0" dirty="0">
              <a:solidFill>
                <a:srgbClr val="1D2228"/>
              </a:solidFill>
              <a:effectLst/>
            </a:endParaRPr>
          </a:p>
          <a:p>
            <a:pPr marL="0" indent="0" algn="l">
              <a:buNone/>
            </a:pPr>
            <a:r>
              <a:rPr lang="en-US" b="0" i="0" dirty="0">
                <a:solidFill>
                  <a:srgbClr val="1D2228"/>
                </a:solidFill>
                <a:effectLst/>
                <a:hlinkClick r:id="rId3" action="ppaction://hlinkfile"/>
              </a:rPr>
              <a:t>Exemplu</a:t>
            </a:r>
            <a:endParaRPr lang="en-US" b="0" i="0" dirty="0">
              <a:solidFill>
                <a:srgbClr val="1D2228"/>
              </a:solidFill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071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0A24812-3C22-F682-E2BB-986492D6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90947" cy="643689"/>
          </a:xfrm>
        </p:spPr>
        <p:txBody>
          <a:bodyPr>
            <a:noAutofit/>
          </a:bodyPr>
          <a:lstStyle/>
          <a:p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MODELE DE EPIDEMIE(SIR &amp; SEIR)</a:t>
            </a:r>
            <a:endParaRPr lang="en-US" sz="2800" dirty="0">
              <a:highlight>
                <a:srgbClr val="000080"/>
              </a:highlight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5C90CFF-0FA9-E403-69B1-826239911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43689"/>
            <a:ext cx="12135852" cy="6214311"/>
          </a:xfrm>
        </p:spPr>
        <p:txBody>
          <a:bodyPr>
            <a:normAutofit/>
          </a:bodyPr>
          <a:lstStyle/>
          <a:p>
            <a:pPr marL="457200" lvl="1" indent="0" algn="l">
              <a:buNone/>
            </a:pP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Modele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utilizate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pentru a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descrie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răspândirea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bolilor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infecțioase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dar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pot fi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adaptate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pentru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răspândirea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informației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sau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comportamentelor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marL="457200" lvl="1" indent="0" algn="l">
              <a:buNone/>
            </a:pPr>
            <a:r>
              <a:rPr lang="en-US" kern="100" dirty="0" err="1">
                <a:solidFill>
                  <a:srgbClr val="1D2228"/>
                </a:solidFill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file"/>
              </a:rPr>
              <a:t>Descriere</a:t>
            </a:r>
            <a:endParaRPr lang="en-US" kern="100" dirty="0">
              <a:solidFill>
                <a:srgbClr val="1D2228"/>
              </a:solidFill>
              <a:latin typeface="Helvetica Neue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algn="l">
              <a:buNone/>
            </a:pPr>
            <a:r>
              <a:rPr lang="en-US" kern="100" dirty="0">
                <a:solidFill>
                  <a:srgbClr val="1D2228"/>
                </a:solidFill>
                <a:effectLst/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file"/>
              </a:rPr>
              <a:t>Exemplu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35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0A24812-3C22-F682-E2BB-986492D6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90947" cy="643689"/>
          </a:xfrm>
        </p:spPr>
        <p:txBody>
          <a:bodyPr>
            <a:noAutofit/>
          </a:bodyPr>
          <a:lstStyle/>
          <a:p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PROCESUL NASTERII SI MORTII(Birth-Death)</a:t>
            </a:r>
            <a:endParaRPr lang="en-US" sz="2800" dirty="0">
              <a:highlight>
                <a:srgbClr val="000080"/>
              </a:highlight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5C90CFF-0FA9-E403-69B1-826239911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43689"/>
            <a:ext cx="12135852" cy="6214311"/>
          </a:xfrm>
        </p:spPr>
        <p:txBody>
          <a:bodyPr>
            <a:normAutofit/>
          </a:bodyPr>
          <a:lstStyle/>
          <a:p>
            <a:pPr marL="457200" lvl="1" indent="0" algn="l">
              <a:buNone/>
            </a:pP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Modelează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dinamica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populațiilor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sau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a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grupurilor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prin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considerarea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ratelor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naștere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moarte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, fiind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aplicabile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studierea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creșterii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scăderii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organizațiilor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marL="457200" lvl="1" indent="0" algn="l">
              <a:buNone/>
            </a:pPr>
            <a:r>
              <a:rPr lang="en-US" dirty="0" err="1">
                <a:solidFill>
                  <a:srgbClr val="1D2228"/>
                </a:solidFill>
                <a:latin typeface="Helvetica Neue"/>
                <a:hlinkClick r:id="rId2" action="ppaction://hlinkfile"/>
              </a:rPr>
              <a:t>Descriere</a:t>
            </a:r>
            <a:endParaRPr lang="en-US" dirty="0">
              <a:solidFill>
                <a:srgbClr val="1D2228"/>
              </a:solidFill>
              <a:latin typeface="Helvetica Neue"/>
            </a:endParaRP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  <a:hlinkClick r:id="rId3" action="ppaction://hlinkfile"/>
              </a:rPr>
              <a:t>Exemplu</a:t>
            </a:r>
            <a:endParaRPr lang="en-US" b="0" i="0" dirty="0">
              <a:solidFill>
                <a:srgbClr val="1D2228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126539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0A24812-3C22-F682-E2BB-986492D6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90947" cy="643689"/>
          </a:xfrm>
        </p:spPr>
        <p:txBody>
          <a:bodyPr>
            <a:noAutofit/>
          </a:bodyPr>
          <a:lstStyle/>
          <a:p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MODELUL RANDOM WALK</a:t>
            </a:r>
            <a:endParaRPr lang="en-US" sz="2800" dirty="0">
              <a:highlight>
                <a:srgbClr val="000080"/>
              </a:highlight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5C90CFF-0FA9-E403-69B1-826239911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43689"/>
            <a:ext cx="12135852" cy="6214311"/>
          </a:xfrm>
        </p:spPr>
        <p:txBody>
          <a:bodyPr>
            <a:normAutofit/>
          </a:bodyPr>
          <a:lstStyle/>
          <a:p>
            <a:pPr marL="457200" lvl="1" indent="0" algn="l">
              <a:buNone/>
            </a:pP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Modelează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mișcările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aleatorii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ale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indivizilor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spațiu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sau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pe o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rețea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socială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, fiind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aplicat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studii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migrație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sau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răspândire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a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comportamentelor</a:t>
            </a:r>
            <a:r>
              <a:rPr lang="en-US" dirty="0">
                <a:solidFill>
                  <a:srgbClr val="1D2228"/>
                </a:solidFill>
                <a:latin typeface="Helvetica Neue"/>
              </a:rPr>
              <a:t>, </a:t>
            </a:r>
            <a:r>
              <a:rPr lang="en-US" dirty="0" err="1">
                <a:solidFill>
                  <a:srgbClr val="1D2228"/>
                </a:solidFill>
                <a:latin typeface="Helvetica Neue"/>
              </a:rPr>
              <a:t>idei</a:t>
            </a:r>
            <a:r>
              <a:rPr lang="en-US" dirty="0">
                <a:solidFill>
                  <a:srgbClr val="1D2228"/>
                </a:solidFill>
                <a:latin typeface="Helvetica Neue"/>
              </a:rPr>
              <a:t>, </a:t>
            </a:r>
            <a:r>
              <a:rPr lang="en-US" dirty="0" err="1">
                <a:solidFill>
                  <a:srgbClr val="1D2228"/>
                </a:solidFill>
                <a:latin typeface="Helvetica Neue"/>
              </a:rPr>
              <a:t>inovatii</a:t>
            </a:r>
            <a:r>
              <a:rPr lang="en-US" dirty="0">
                <a:solidFill>
                  <a:srgbClr val="1D2228"/>
                </a:solidFill>
                <a:latin typeface="Helvetica Neue"/>
              </a:rPr>
              <a:t> etc.</a:t>
            </a:r>
          </a:p>
          <a:p>
            <a:pPr marL="457200" lvl="1" indent="0" algn="l">
              <a:buNone/>
            </a:pP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  <a:hlinkClick r:id="rId2" action="ppaction://hlinkfile"/>
              </a:rPr>
              <a:t>Descriere</a:t>
            </a:r>
            <a:endParaRPr lang="en-US" b="0" i="0" dirty="0">
              <a:solidFill>
                <a:srgbClr val="1D2228"/>
              </a:solidFill>
              <a:effectLst/>
              <a:latin typeface="Helvetica Neue"/>
            </a:endParaRPr>
          </a:p>
          <a:p>
            <a:pPr marL="457200" lvl="1" indent="0" algn="l">
              <a:buNone/>
            </a:pPr>
            <a:r>
              <a:rPr lang="en-US" dirty="0">
                <a:solidFill>
                  <a:srgbClr val="1D2228"/>
                </a:solidFill>
                <a:latin typeface="Helvetica Neue"/>
                <a:hlinkClick r:id="rId3" action="ppaction://hlinkfile"/>
              </a:rPr>
              <a:t>Exemplu</a:t>
            </a:r>
            <a:endParaRPr lang="en-US" b="0" i="0" dirty="0">
              <a:solidFill>
                <a:srgbClr val="1D2228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838336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0A24812-3C22-F682-E2BB-986492D6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90947" cy="643689"/>
          </a:xfrm>
        </p:spPr>
        <p:txBody>
          <a:bodyPr>
            <a:noAutofit/>
          </a:bodyPr>
          <a:lstStyle/>
          <a:p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MODELUL DE RAMIFICARE(Branching Process)</a:t>
            </a:r>
            <a:endParaRPr lang="en-US" sz="2800" dirty="0">
              <a:highlight>
                <a:srgbClr val="000080"/>
              </a:highlight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5C90CFF-0FA9-E403-69B1-826239911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43689"/>
            <a:ext cx="12135852" cy="6214311"/>
          </a:xfrm>
        </p:spPr>
        <p:txBody>
          <a:bodyPr>
            <a:normAutofit/>
          </a:bodyPr>
          <a:lstStyle/>
          <a:p>
            <a:pPr marL="457200" lvl="1" indent="0" algn="l">
              <a:buNone/>
            </a:pP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Folosit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pentru a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modela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procesele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reproducere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extindere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a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populațiilor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sau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ideilor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descriind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cum se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propagă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influențele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marL="457200" lvl="1" indent="0" algn="l">
              <a:buNone/>
            </a:pPr>
            <a:r>
              <a:rPr lang="en-US" dirty="0" err="1">
                <a:solidFill>
                  <a:srgbClr val="1D2228"/>
                </a:solidFill>
                <a:latin typeface="Helvetica Neue"/>
                <a:hlinkClick r:id="rId2" action="ppaction://hlinkfile"/>
              </a:rPr>
              <a:t>Descriere</a:t>
            </a:r>
            <a:endParaRPr lang="en-US" dirty="0">
              <a:solidFill>
                <a:srgbClr val="1D2228"/>
              </a:solidFill>
              <a:latin typeface="Helvetica Neue"/>
            </a:endParaRP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  <a:hlinkClick r:id="rId3" action="ppaction://hlinkfile"/>
              </a:rPr>
              <a:t>Exemplu</a:t>
            </a:r>
            <a:endParaRPr lang="en-US" b="0" i="0" dirty="0">
              <a:solidFill>
                <a:srgbClr val="1D2228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768635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0A24812-3C22-F682-E2BB-986492D6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90947" cy="643689"/>
          </a:xfrm>
        </p:spPr>
        <p:txBody>
          <a:bodyPr>
            <a:noAutofit/>
          </a:bodyPr>
          <a:lstStyle/>
          <a:p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MODELUL DE DIFUZIE INOVATIVA</a:t>
            </a:r>
            <a:endParaRPr lang="en-US" sz="2800" dirty="0">
              <a:highlight>
                <a:srgbClr val="000080"/>
              </a:highlight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5C90CFF-0FA9-E403-69B1-826239911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43689"/>
            <a:ext cx="12135852" cy="6214311"/>
          </a:xfrm>
        </p:spPr>
        <p:txBody>
          <a:bodyPr>
            <a:normAutofit/>
          </a:bodyPr>
          <a:lstStyle/>
          <a:p>
            <a:pPr marL="457200" lvl="1" indent="0" algn="l">
              <a:buNone/>
            </a:pP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Modelează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adoptarea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de noi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comportamente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sau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produse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populație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descriind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dinamica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schimbării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prin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procese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aleatorii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marL="457200" lvl="1" indent="0" algn="l">
              <a:buNone/>
            </a:pPr>
            <a:r>
              <a:rPr lang="en-US" dirty="0" err="1">
                <a:solidFill>
                  <a:srgbClr val="1D2228"/>
                </a:solidFill>
                <a:latin typeface="Helvetica Neue"/>
                <a:hlinkClick r:id="rId2" action="ppaction://hlinkfile"/>
              </a:rPr>
              <a:t>Descriere</a:t>
            </a:r>
            <a:endParaRPr lang="en-US" dirty="0">
              <a:solidFill>
                <a:srgbClr val="1D2228"/>
              </a:solidFill>
              <a:latin typeface="Helvetica Neue"/>
            </a:endParaRP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  <a:hlinkClick r:id="rId3" action="ppaction://hlinkfile"/>
              </a:rPr>
              <a:t>Exemplu</a:t>
            </a:r>
            <a:endParaRPr lang="en-US" b="0" i="0" dirty="0">
              <a:solidFill>
                <a:srgbClr val="1D2228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6099932"/>
      </p:ext>
    </p:extLst>
  </p:cSld>
  <p:clrMapOvr>
    <a:masterClrMapping/>
  </p:clrMapOvr>
</p:sld>
</file>

<file path=ppt/theme/theme1.xml><?xml version="1.0" encoding="utf-8"?>
<a:theme xmlns:a="http://schemas.openxmlformats.org/drawingml/2006/main" name="CitationVTI">
  <a:themeElements>
    <a:clrScheme name="AnalogousFromLightSeedRightStep">
      <a:dk1>
        <a:srgbClr val="000000"/>
      </a:dk1>
      <a:lt1>
        <a:srgbClr val="FFFFFF"/>
      </a:lt1>
      <a:dk2>
        <a:srgbClr val="382441"/>
      </a:dk2>
      <a:lt2>
        <a:srgbClr val="E8E7E2"/>
      </a:lt2>
      <a:accent1>
        <a:srgbClr val="6E81EE"/>
      </a:accent1>
      <a:accent2>
        <a:srgbClr val="784EEB"/>
      </a:accent2>
      <a:accent3>
        <a:srgbClr val="C66EEE"/>
      </a:accent3>
      <a:accent4>
        <a:srgbClr val="EB4EDA"/>
      </a:accent4>
      <a:accent5>
        <a:srgbClr val="EE6EAB"/>
      </a:accent5>
      <a:accent6>
        <a:srgbClr val="EB4E58"/>
      </a:accent6>
      <a:hlink>
        <a:srgbClr val="8B8354"/>
      </a:hlink>
      <a:folHlink>
        <a:srgbClr val="7F7F7F"/>
      </a:folHlink>
    </a:clrScheme>
    <a:fontScheme name="Grandview">
      <a:majorFont>
        <a:latin typeface="Grandview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tationVTI" id="{4899D957-8B31-4AB5-A19D-CB0353FFB667}" vid="{430294D6-2412-4BD3-B567-F0976EA4931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1027</TotalTime>
  <Words>491</Words>
  <Application>Microsoft Office PowerPoint</Application>
  <PresentationFormat>Ecran lat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8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11</vt:i4>
      </vt:variant>
    </vt:vector>
  </HeadingPairs>
  <TitlesOfParts>
    <vt:vector size="20" baseType="lpstr">
      <vt:lpstr>Abadi</vt:lpstr>
      <vt:lpstr>Arial</vt:lpstr>
      <vt:lpstr>Calibri</vt:lpstr>
      <vt:lpstr>Cambria Math</vt:lpstr>
      <vt:lpstr>Grandview</vt:lpstr>
      <vt:lpstr>Grandview Display</vt:lpstr>
      <vt:lpstr>Helvetica Neue</vt:lpstr>
      <vt:lpstr>Times New Roman</vt:lpstr>
      <vt:lpstr>CitationVTI</vt:lpstr>
      <vt:lpstr>MODELAREA PROCESELOR SOCIALE</vt:lpstr>
      <vt:lpstr>ReGRESIA LINIARA</vt:lpstr>
      <vt:lpstr>REGRESIA LOGISTICA</vt:lpstr>
      <vt:lpstr>MODELAREA PRIN ECUATII STRUCTURALE</vt:lpstr>
      <vt:lpstr>MODELE DE EPIDEMIE(SIR &amp; SEIR)</vt:lpstr>
      <vt:lpstr>PROCESUL NASTERII SI MORTII(Birth-Death)</vt:lpstr>
      <vt:lpstr>MODELUL RANDOM WALK</vt:lpstr>
      <vt:lpstr>MODELUL DE RAMIFICARE(Branching Process)</vt:lpstr>
      <vt:lpstr>MODELUL DE DIFUZIE INOVATIVA</vt:lpstr>
      <vt:lpstr>MODELE DE COOPERARE SI concurenta STOCASTICE</vt:lpstr>
      <vt:lpstr>MODELE DE JOCURI EVOLUTIVE stocastice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MODELAREA PROCESELOR SOCIALE</dc:title>
  <dc:creator>Marghescu Mihai Bogdan</dc:creator>
  <cp:lastModifiedBy>Marghescu Mihai Bogdan</cp:lastModifiedBy>
  <cp:revision>46</cp:revision>
  <dcterms:created xsi:type="dcterms:W3CDTF">2024-07-08T06:58:13Z</dcterms:created>
  <dcterms:modified xsi:type="dcterms:W3CDTF">2024-10-09T14:35:23Z</dcterms:modified>
</cp:coreProperties>
</file>